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519C1-31ED-433C-9904-B12647D5B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699" y="193429"/>
            <a:ext cx="6312385" cy="3877409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/>
              <a:t>19 </a:t>
            </a:r>
            <a:r>
              <a:rPr lang="uk-UA"/>
              <a:t>жовтня – День в</a:t>
            </a:r>
            <a:r>
              <a:rPr lang="ru-RU"/>
              <a:t>шанування</a:t>
            </a:r>
            <a:r>
              <a:rPr lang="ru-RU" dirty="0"/>
              <a:t> пам</a:t>
            </a:r>
            <a:r>
              <a:rPr lang="en-US" dirty="0"/>
              <a:t>’</a:t>
            </a:r>
            <a:r>
              <a:rPr lang="ru-RU" dirty="0" err="1"/>
              <a:t>яті</a:t>
            </a:r>
            <a:r>
              <a:rPr lang="uk-UA" dirty="0"/>
              <a:t> видатного українця Богдана Дмитровича Гаврилишина</a:t>
            </a:r>
            <a:r>
              <a:rPr lang="ru-RU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B14FD9-042A-42DA-BDAB-377647A68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5554" y="5231795"/>
            <a:ext cx="5357600" cy="1160213"/>
          </a:xfrm>
        </p:spPr>
        <p:txBody>
          <a:bodyPr>
            <a:normAutofit/>
          </a:bodyPr>
          <a:lstStyle/>
          <a:p>
            <a:r>
              <a:rPr lang="uk-UA" dirty="0" err="1"/>
              <a:t>Киселівський</a:t>
            </a:r>
            <a:r>
              <a:rPr lang="uk-UA" dirty="0"/>
              <a:t> ліцей Чорнобаївської сільської ради Херсонського району Херсонської області</a:t>
            </a:r>
          </a:p>
          <a:p>
            <a:r>
              <a:rPr lang="ru-RU" dirty="0" err="1"/>
              <a:t>Вчитель</a:t>
            </a:r>
            <a:r>
              <a:rPr lang="ru-RU" dirty="0"/>
              <a:t>: Сунцов Є.В.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211F18-9689-4D2F-AFD9-6BD5E8EA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775" y="465991"/>
            <a:ext cx="4133396" cy="59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5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BC5D0-2AEB-4165-B52E-664E4C327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615" y="169306"/>
            <a:ext cx="9920656" cy="6407340"/>
          </a:xfrm>
        </p:spPr>
        <p:txBody>
          <a:bodyPr>
            <a:noAutofit/>
          </a:bodyPr>
          <a:lstStyle/>
          <a:p>
            <a:pPr algn="l"/>
            <a:r>
              <a:rPr lang="ru-RU" sz="2400" dirty="0"/>
              <a:t>Богдан  </a:t>
            </a:r>
            <a:r>
              <a:rPr lang="ru-RU" sz="2400" dirty="0" err="1"/>
              <a:t>Гаврилишин</a:t>
            </a:r>
            <a:r>
              <a:rPr lang="ru-RU" sz="2400" dirty="0"/>
              <a:t>  </a:t>
            </a:r>
            <a:r>
              <a:rPr lang="ru-RU" sz="2400" dirty="0" err="1"/>
              <a:t>народився</a:t>
            </a:r>
            <a:r>
              <a:rPr lang="ru-RU" sz="2400" dirty="0"/>
              <a:t>  19 </a:t>
            </a:r>
            <a:r>
              <a:rPr lang="ru-RU" sz="2400" dirty="0" err="1"/>
              <a:t>жовтня</a:t>
            </a:r>
            <a:r>
              <a:rPr lang="ru-RU" sz="2400" dirty="0"/>
              <a:t>[4] 1926  року  в  </a:t>
            </a:r>
            <a:r>
              <a:rPr lang="ru-RU" sz="2400" dirty="0" err="1"/>
              <a:t>містечку</a:t>
            </a:r>
            <a:r>
              <a:rPr lang="ru-RU" sz="2400" dirty="0"/>
              <a:t>  </a:t>
            </a:r>
            <a:r>
              <a:rPr lang="ru-RU" sz="2400" dirty="0" err="1"/>
              <a:t>Коропець</a:t>
            </a:r>
            <a:r>
              <a:rPr lang="ru-RU" sz="2400" dirty="0"/>
              <a:t>, </a:t>
            </a:r>
            <a:r>
              <a:rPr lang="ru-RU" sz="2400" dirty="0" err="1"/>
              <a:t>Бучацького</a:t>
            </a:r>
            <a:r>
              <a:rPr lang="ru-RU" sz="2400" dirty="0"/>
              <a:t> </a:t>
            </a:r>
            <a:r>
              <a:rPr lang="ru-RU" sz="2400" dirty="0" err="1"/>
              <a:t>повіту</a:t>
            </a:r>
            <a:r>
              <a:rPr lang="ru-RU" sz="2400" dirty="0"/>
              <a:t>,  </a:t>
            </a:r>
            <a:r>
              <a:rPr lang="ru-RU" sz="2400" dirty="0" err="1"/>
              <a:t>Тернопільського</a:t>
            </a:r>
            <a:r>
              <a:rPr lang="ru-RU" sz="2400" dirty="0"/>
              <a:t> </a:t>
            </a:r>
            <a:r>
              <a:rPr lang="ru-RU" sz="2400" dirty="0" err="1"/>
              <a:t>воєводства</a:t>
            </a:r>
            <a:r>
              <a:rPr lang="ru-RU" sz="2400" dirty="0"/>
              <a:t> </a:t>
            </a:r>
            <a:r>
              <a:rPr lang="ru-RU" sz="2400" dirty="0" err="1"/>
              <a:t>Польської</a:t>
            </a:r>
            <a:r>
              <a:rPr lang="ru-RU" sz="2400" dirty="0"/>
              <a:t> </a:t>
            </a:r>
            <a:r>
              <a:rPr lang="ru-RU" sz="2400" dirty="0" err="1"/>
              <a:t>Республіки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 err="1"/>
              <a:t>Під</a:t>
            </a:r>
            <a:r>
              <a:rPr lang="ru-RU" sz="2400" dirty="0"/>
              <a:t>  час  </a:t>
            </a:r>
            <a:r>
              <a:rPr lang="ru-RU" sz="2400" dirty="0" err="1"/>
              <a:t>Другої</a:t>
            </a:r>
            <a:r>
              <a:rPr lang="ru-RU" sz="2400" dirty="0"/>
              <a:t>  </a:t>
            </a:r>
            <a:r>
              <a:rPr lang="ru-RU" sz="2400" dirty="0" err="1"/>
              <a:t>світової</a:t>
            </a:r>
            <a:r>
              <a:rPr lang="ru-RU" sz="2400" dirty="0"/>
              <a:t>  </a:t>
            </a:r>
            <a:r>
              <a:rPr lang="ru-RU" sz="2400" dirty="0" err="1"/>
              <a:t>війни</a:t>
            </a:r>
            <a:r>
              <a:rPr lang="ru-RU" sz="2400" dirty="0"/>
              <a:t>  у  1944 року </a:t>
            </a:r>
            <a:r>
              <a:rPr lang="ru-RU" sz="2400" dirty="0" err="1"/>
              <a:t>Гаврилишина</a:t>
            </a:r>
            <a:r>
              <a:rPr lang="ru-RU" sz="2400" dirty="0"/>
              <a:t> </a:t>
            </a:r>
            <a:r>
              <a:rPr lang="ru-RU" sz="2400" dirty="0" err="1"/>
              <a:t>вивозять</a:t>
            </a:r>
            <a:r>
              <a:rPr lang="ru-RU" sz="2400" dirty="0"/>
              <a:t> до </a:t>
            </a:r>
            <a:r>
              <a:rPr lang="ru-RU" sz="2400" dirty="0" err="1"/>
              <a:t>Третього</a:t>
            </a:r>
            <a:r>
              <a:rPr lang="ru-RU" sz="2400" dirty="0"/>
              <a:t> Рейху. </a:t>
            </a:r>
            <a:r>
              <a:rPr lang="ru-RU" sz="2400" dirty="0" err="1"/>
              <a:t>Після</a:t>
            </a:r>
            <a:r>
              <a:rPr lang="ru-RU" sz="2400" dirty="0"/>
              <a:t> 1945  року  </a:t>
            </a:r>
            <a:r>
              <a:rPr lang="ru-RU" sz="2400" dirty="0" err="1"/>
              <a:t>він</a:t>
            </a:r>
            <a:r>
              <a:rPr lang="ru-RU" sz="2400" dirty="0"/>
              <a:t>  </a:t>
            </a:r>
            <a:r>
              <a:rPr lang="ru-RU" sz="2400" dirty="0" err="1"/>
              <a:t>перебуває</a:t>
            </a:r>
            <a:r>
              <a:rPr lang="ru-RU" sz="2400" dirty="0"/>
              <a:t>  у  </a:t>
            </a:r>
            <a:r>
              <a:rPr lang="ru-RU" sz="2400" dirty="0" err="1"/>
              <a:t>таборі</a:t>
            </a:r>
            <a:r>
              <a:rPr lang="ru-RU" sz="2400" dirty="0"/>
              <a:t>  для </a:t>
            </a:r>
            <a:r>
              <a:rPr lang="ru-RU" sz="2400" dirty="0" err="1"/>
              <a:t>переміщених</a:t>
            </a:r>
            <a:r>
              <a:rPr lang="ru-RU" sz="2400" dirty="0"/>
              <a:t>  </a:t>
            </a:r>
            <a:r>
              <a:rPr lang="ru-RU" sz="2400" dirty="0" err="1"/>
              <a:t>осіб</a:t>
            </a:r>
            <a:r>
              <a:rPr lang="ru-RU" sz="2400" dirty="0"/>
              <a:t>,  а  1947  року  </a:t>
            </a:r>
            <a:r>
              <a:rPr lang="ru-RU" sz="2400" dirty="0" err="1"/>
              <a:t>виїжджає</a:t>
            </a:r>
            <a:r>
              <a:rPr lang="ru-RU" sz="2400" dirty="0"/>
              <a:t>  до </a:t>
            </a:r>
            <a:r>
              <a:rPr lang="ru-RU" sz="2400" dirty="0" err="1"/>
              <a:t>Канади</a:t>
            </a:r>
            <a:r>
              <a:rPr lang="ru-RU" sz="2400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F214EB-5386-48F4-9268-AF2BFC1F5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293" y="2488955"/>
            <a:ext cx="7362092" cy="41997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27556C-75BA-47EE-95FA-7FFC8DF2D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72" y="2271048"/>
            <a:ext cx="3313235" cy="441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7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DFBC8-65BC-4893-BB0B-5FB8A68B7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902" y="3584330"/>
            <a:ext cx="4825388" cy="2690055"/>
          </a:xfrm>
        </p:spPr>
        <p:txBody>
          <a:bodyPr>
            <a:noAutofit/>
          </a:bodyPr>
          <a:lstStyle/>
          <a:p>
            <a:r>
              <a:rPr lang="ru-RU" sz="2000" dirty="0">
                <a:latin typeface="+mn-lt"/>
              </a:rPr>
              <a:t>З 1988 року </a:t>
            </a:r>
            <a:r>
              <a:rPr lang="ru-RU" sz="2000" dirty="0" err="1">
                <a:latin typeface="+mn-lt"/>
              </a:rPr>
              <a:t>працює</a:t>
            </a:r>
            <a:r>
              <a:rPr lang="ru-RU" sz="2000" dirty="0">
                <a:latin typeface="+mn-lt"/>
              </a:rPr>
              <a:t> на </a:t>
            </a:r>
            <a:r>
              <a:rPr lang="ru-RU" sz="2000" dirty="0" err="1">
                <a:latin typeface="+mn-lt"/>
              </a:rPr>
              <a:t>громадських</a:t>
            </a:r>
            <a:r>
              <a:rPr lang="ru-RU" sz="2000" dirty="0">
                <a:latin typeface="+mn-lt"/>
              </a:rPr>
              <a:t> засадах в </a:t>
            </a:r>
            <a:r>
              <a:rPr lang="ru-RU" sz="2000" dirty="0" err="1">
                <a:latin typeface="+mn-lt"/>
              </a:rPr>
              <a:t>Україні</a:t>
            </a:r>
            <a:r>
              <a:rPr lang="ru-RU" sz="2000" dirty="0">
                <a:latin typeface="+mn-lt"/>
              </a:rPr>
              <a:t>. З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моменту  </a:t>
            </a:r>
            <a:r>
              <a:rPr lang="ru-RU" sz="2000" dirty="0" err="1">
                <a:latin typeface="+mn-lt"/>
              </a:rPr>
              <a:t>здобуття</a:t>
            </a:r>
            <a:r>
              <a:rPr lang="ru-RU" sz="2000" dirty="0">
                <a:latin typeface="+mn-lt"/>
              </a:rPr>
              <a:t>  </a:t>
            </a:r>
            <a:r>
              <a:rPr lang="ru-RU" sz="2000" dirty="0" err="1">
                <a:latin typeface="+mn-lt"/>
              </a:rPr>
              <a:t>Україною</a:t>
            </a:r>
            <a:r>
              <a:rPr lang="ru-RU" sz="2000" dirty="0">
                <a:latin typeface="+mn-lt"/>
              </a:rPr>
              <a:t>  </a:t>
            </a:r>
            <a:r>
              <a:rPr lang="ru-RU" sz="2000" dirty="0" err="1">
                <a:latin typeface="+mn-lt"/>
              </a:rPr>
              <a:t>незалежності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Б.  Д.  </a:t>
            </a:r>
            <a:r>
              <a:rPr lang="ru-RU" sz="2000" dirty="0" err="1">
                <a:latin typeface="+mn-lt"/>
              </a:rPr>
              <a:t>Гаврилишин</a:t>
            </a:r>
            <a:r>
              <a:rPr lang="ru-RU" sz="2000" dirty="0">
                <a:latin typeface="+mn-lt"/>
              </a:rPr>
              <a:t>  </a:t>
            </a:r>
            <a:r>
              <a:rPr lang="ru-RU" sz="2000" dirty="0" err="1">
                <a:latin typeface="+mn-lt"/>
              </a:rPr>
              <a:t>виступає</a:t>
            </a:r>
            <a:r>
              <a:rPr lang="ru-RU" sz="2000" dirty="0">
                <a:latin typeface="+mn-lt"/>
              </a:rPr>
              <a:t>  </a:t>
            </a:r>
            <a:r>
              <a:rPr lang="ru-RU" sz="2000" dirty="0" err="1">
                <a:latin typeface="+mn-lt"/>
              </a:rPr>
              <a:t>радником</a:t>
            </a:r>
            <a:r>
              <a:rPr lang="ru-RU" sz="2000" dirty="0">
                <a:latin typeface="+mn-lt"/>
              </a:rPr>
              <a:t>  </a:t>
            </a:r>
            <a:r>
              <a:rPr lang="ru-RU" sz="2000" dirty="0" err="1">
                <a:latin typeface="+mn-lt"/>
              </a:rPr>
              <a:t>декількох</a:t>
            </a:r>
            <a:br>
              <a:rPr lang="ru-RU" sz="2000" dirty="0">
                <a:latin typeface="+mn-lt"/>
              </a:rPr>
            </a:br>
            <a:r>
              <a:rPr lang="ru-RU" sz="2000" dirty="0" err="1">
                <a:latin typeface="+mn-lt"/>
              </a:rPr>
              <a:t>Президентів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України</a:t>
            </a:r>
            <a:r>
              <a:rPr lang="ru-RU" sz="2000" dirty="0">
                <a:latin typeface="+mn-lt"/>
              </a:rPr>
              <a:t>, </a:t>
            </a:r>
            <a:r>
              <a:rPr lang="ru-RU" sz="2000" dirty="0" err="1">
                <a:latin typeface="+mn-lt"/>
              </a:rPr>
              <a:t>прем'єр-міністрів</a:t>
            </a:r>
            <a:r>
              <a:rPr lang="ru-RU" sz="2000" dirty="0">
                <a:latin typeface="+mn-lt"/>
              </a:rPr>
              <a:t>, </a:t>
            </a:r>
            <a:r>
              <a:rPr lang="ru-RU" sz="2000" dirty="0" err="1">
                <a:latin typeface="+mn-lt"/>
              </a:rPr>
              <a:t>голів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Верховної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Ради.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9EF4B-0BE6-44E7-8D44-64A7A599E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1611" y="149469"/>
            <a:ext cx="9574822" cy="269005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dirty="0"/>
              <a:t>1952  року  Богдан  </a:t>
            </a:r>
            <a:r>
              <a:rPr lang="ru-RU" sz="1600" dirty="0" err="1"/>
              <a:t>Гаврилишин</a:t>
            </a:r>
            <a:r>
              <a:rPr lang="ru-RU" sz="1600" dirty="0"/>
              <a:t>  </a:t>
            </a:r>
            <a:r>
              <a:rPr lang="ru-RU" sz="1600" dirty="0" err="1"/>
              <a:t>здобуває</a:t>
            </a:r>
            <a:r>
              <a:rPr lang="ru-RU" sz="1600" dirty="0"/>
              <a:t>  </a:t>
            </a:r>
            <a:r>
              <a:rPr lang="ru-RU" sz="1600" dirty="0" err="1"/>
              <a:t>ступінь</a:t>
            </a:r>
            <a:endParaRPr lang="ru-RU" sz="1600" dirty="0"/>
          </a:p>
          <a:p>
            <a:pPr algn="just">
              <a:lnSpc>
                <a:spcPct val="100000"/>
              </a:lnSpc>
            </a:pPr>
            <a:r>
              <a:rPr lang="ru-RU" sz="1600" dirty="0"/>
              <a:t>бакалавра,  а  у  1954  </a:t>
            </a:r>
            <a:r>
              <a:rPr lang="ru-RU" sz="1600" dirty="0" err="1"/>
              <a:t>році</a:t>
            </a:r>
            <a:r>
              <a:rPr lang="ru-RU" sz="1600" dirty="0"/>
              <a:t>  —  </a:t>
            </a:r>
            <a:r>
              <a:rPr lang="ru-RU" sz="1600" dirty="0" err="1"/>
              <a:t>магістра</a:t>
            </a:r>
            <a:r>
              <a:rPr lang="ru-RU" sz="1600" dirty="0"/>
              <a:t>  за  </a:t>
            </a:r>
            <a:r>
              <a:rPr lang="ru-RU" sz="1600" dirty="0" err="1"/>
              <a:t>спеціальністю</a:t>
            </a:r>
            <a:endParaRPr lang="ru-RU" sz="1600" dirty="0"/>
          </a:p>
          <a:p>
            <a:pPr algn="just">
              <a:lnSpc>
                <a:spcPct val="100000"/>
              </a:lnSpc>
            </a:pPr>
            <a:r>
              <a:rPr lang="ru-RU" sz="1600" dirty="0"/>
              <a:t>«</a:t>
            </a:r>
            <a:r>
              <a:rPr lang="ru-RU" sz="1600" dirty="0" err="1"/>
              <a:t>інженер-механік</a:t>
            </a:r>
            <a:r>
              <a:rPr lang="ru-RU" sz="1600" dirty="0"/>
              <a:t>» в </a:t>
            </a:r>
            <a:r>
              <a:rPr lang="ru-RU" sz="1600" dirty="0" err="1"/>
              <a:t>Торонтському</a:t>
            </a:r>
            <a:r>
              <a:rPr lang="ru-RU" sz="1600" dirty="0"/>
              <a:t> </a:t>
            </a:r>
            <a:r>
              <a:rPr lang="ru-RU" sz="1600" dirty="0" err="1"/>
              <a:t>університеті</a:t>
            </a:r>
            <a:r>
              <a:rPr lang="ru-RU" sz="1600" dirty="0"/>
              <a:t>. У 1954</a:t>
            </a:r>
          </a:p>
          <a:p>
            <a:pPr algn="just">
              <a:lnSpc>
                <a:spcPct val="100000"/>
              </a:lnSpc>
            </a:pPr>
            <a:r>
              <a:rPr lang="ru-RU" sz="1600" dirty="0"/>
              <a:t>—1960 роках </a:t>
            </a:r>
            <a:r>
              <a:rPr lang="ru-RU" sz="1600" dirty="0" err="1"/>
              <a:t>обіймає</a:t>
            </a:r>
            <a:r>
              <a:rPr lang="ru-RU" sz="1600" dirty="0"/>
              <a:t> посади з </a:t>
            </a:r>
            <a:r>
              <a:rPr lang="ru-RU" sz="1600" dirty="0" err="1"/>
              <a:t>дослідництва</a:t>
            </a:r>
            <a:r>
              <a:rPr lang="ru-RU" sz="1600" dirty="0"/>
              <a:t>, </a:t>
            </a:r>
            <a:r>
              <a:rPr lang="ru-RU" sz="1600" dirty="0" err="1"/>
              <a:t>інженерної</a:t>
            </a:r>
            <a:endParaRPr lang="ru-RU" sz="1600" dirty="0"/>
          </a:p>
          <a:p>
            <a:pPr algn="just">
              <a:lnSpc>
                <a:spcPct val="100000"/>
              </a:lnSpc>
            </a:pPr>
            <a:r>
              <a:rPr lang="ru-RU" sz="1600" dirty="0" err="1"/>
              <a:t>справи</a:t>
            </a:r>
            <a:r>
              <a:rPr lang="ru-RU" sz="1600" dirty="0"/>
              <a:t>,  менеджменту  в  </a:t>
            </a:r>
            <a:r>
              <a:rPr lang="ru-RU" sz="1600" dirty="0" err="1"/>
              <a:t>Канаді</a:t>
            </a:r>
            <a:r>
              <a:rPr lang="ru-RU" sz="1600" dirty="0"/>
              <a:t>.  З  1960  року  </a:t>
            </a:r>
            <a:r>
              <a:rPr lang="ru-RU" sz="1600" dirty="0" err="1"/>
              <a:t>мешкає</a:t>
            </a:r>
            <a:r>
              <a:rPr lang="ru-RU" sz="1600" dirty="0"/>
              <a:t>  у</a:t>
            </a:r>
          </a:p>
          <a:p>
            <a:pPr algn="just">
              <a:lnSpc>
                <a:spcPct val="100000"/>
              </a:lnSpc>
            </a:pPr>
            <a:r>
              <a:rPr lang="ru-RU" sz="1600" dirty="0" err="1"/>
              <a:t>Швейцарії</a:t>
            </a:r>
            <a:r>
              <a:rPr lang="ru-RU" sz="1600" dirty="0"/>
              <a:t>.  1976  року  </a:t>
            </a:r>
            <a:r>
              <a:rPr lang="ru-RU" sz="1600" dirty="0" err="1"/>
              <a:t>здобуває</a:t>
            </a:r>
            <a:r>
              <a:rPr lang="ru-RU" sz="1600" dirty="0"/>
              <a:t>  </a:t>
            </a:r>
            <a:r>
              <a:rPr lang="ru-RU" sz="1600" dirty="0" err="1"/>
              <a:t>ступінь</a:t>
            </a:r>
            <a:r>
              <a:rPr lang="ru-RU" sz="1600" dirty="0"/>
              <a:t>  </a:t>
            </a:r>
            <a:r>
              <a:rPr lang="en-US" sz="1600" dirty="0"/>
              <a:t>Ph.  D.  </a:t>
            </a:r>
            <a:r>
              <a:rPr lang="ru-RU" sz="1600" dirty="0"/>
              <a:t>з</a:t>
            </a:r>
          </a:p>
          <a:p>
            <a:pPr algn="just">
              <a:lnSpc>
                <a:spcPct val="100000"/>
              </a:lnSpc>
            </a:pPr>
            <a:r>
              <a:rPr lang="ru-RU" sz="1600" dirty="0" err="1"/>
              <a:t>економіки</a:t>
            </a:r>
            <a:r>
              <a:rPr lang="ru-RU" sz="1600" dirty="0"/>
              <a:t> у </a:t>
            </a:r>
            <a:r>
              <a:rPr lang="ru-RU" sz="1600" dirty="0" err="1"/>
              <a:t>Женевському</a:t>
            </a:r>
            <a:r>
              <a:rPr lang="ru-RU" sz="1600" dirty="0"/>
              <a:t> </a:t>
            </a:r>
            <a:r>
              <a:rPr lang="ru-RU" sz="1600" dirty="0" err="1"/>
              <a:t>університеті</a:t>
            </a:r>
            <a:r>
              <a:rPr lang="ru-RU" sz="1400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ABEDC9-FF8E-4AE3-9A76-D005DAD58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961" y="167055"/>
            <a:ext cx="4231237" cy="28263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984B59-C3EB-484A-AD33-C0E61EF49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261" y="2993389"/>
            <a:ext cx="48768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8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14C01-8056-4ACA-BEE2-259DD1AC6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323" y="105115"/>
            <a:ext cx="9258300" cy="2523784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Член Пласту — </a:t>
            </a:r>
            <a:r>
              <a:rPr lang="ru-RU" sz="2800" dirty="0" err="1"/>
              <a:t>Національної</a:t>
            </a:r>
            <a:r>
              <a:rPr lang="ru-RU" sz="2800" dirty="0"/>
              <a:t> </a:t>
            </a:r>
            <a:r>
              <a:rPr lang="ru-RU" sz="2800" dirty="0" err="1"/>
              <a:t>скаутської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 </a:t>
            </a:r>
            <a:r>
              <a:rPr lang="ru-RU" sz="2800" dirty="0" err="1"/>
              <a:t>від</a:t>
            </a:r>
            <a:r>
              <a:rPr lang="ru-RU" sz="2800" dirty="0"/>
              <a:t>  1937  року,  </a:t>
            </a:r>
            <a:r>
              <a:rPr lang="ru-RU" sz="2800" dirty="0" err="1"/>
              <a:t>належить</a:t>
            </a:r>
            <a:r>
              <a:rPr lang="ru-RU" sz="2800" dirty="0"/>
              <a:t>  до  куреня</a:t>
            </a:r>
            <a:br>
              <a:rPr lang="ru-RU" sz="2800" dirty="0"/>
            </a:br>
            <a:r>
              <a:rPr lang="ru-RU" sz="2800" dirty="0" err="1"/>
              <a:t>Лісові</a:t>
            </a:r>
            <a:r>
              <a:rPr lang="ru-RU" sz="2800" dirty="0"/>
              <a:t>  </a:t>
            </a:r>
            <a:r>
              <a:rPr lang="ru-RU" sz="2800" dirty="0" err="1"/>
              <a:t>Чорти</a:t>
            </a:r>
            <a:r>
              <a:rPr lang="ru-RU" sz="2800" dirty="0"/>
              <a:t>  </a:t>
            </a:r>
            <a:r>
              <a:rPr lang="ru-RU" sz="2800" dirty="0" err="1"/>
              <a:t>від</a:t>
            </a:r>
            <a:r>
              <a:rPr lang="ru-RU" sz="2800" dirty="0"/>
              <a:t>  1946  року.  У  2006—2008  роках  —  голова  </a:t>
            </a:r>
            <a:r>
              <a:rPr lang="ru-RU" sz="2800" dirty="0" err="1"/>
              <a:t>Крайової</a:t>
            </a:r>
            <a:r>
              <a:rPr lang="ru-RU" sz="2800" dirty="0"/>
              <a:t>  </a:t>
            </a:r>
            <a:r>
              <a:rPr lang="ru-RU" sz="2800" dirty="0" err="1"/>
              <a:t>пластової</a:t>
            </a:r>
            <a:r>
              <a:rPr lang="ru-RU" sz="2800" dirty="0"/>
              <a:t>  ради  —</a:t>
            </a:r>
            <a:br>
              <a:rPr lang="ru-RU" sz="2800" dirty="0"/>
            </a:br>
            <a:r>
              <a:rPr lang="ru-RU" sz="2800" dirty="0" err="1"/>
              <a:t>законодавчого</a:t>
            </a:r>
            <a:r>
              <a:rPr lang="ru-RU" sz="2800" dirty="0"/>
              <a:t> органу Пласту.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102228-A9E5-4DD0-9ED4-327296AE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13" y="2628899"/>
            <a:ext cx="5149925" cy="34399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58553F-0952-429E-933A-1854B1924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862" y="2195514"/>
            <a:ext cx="4505104" cy="444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9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DE9C2-ADA4-497C-BD03-AFAC2928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5" y="395655"/>
            <a:ext cx="10339752" cy="2576146"/>
          </a:xfrm>
        </p:spPr>
        <p:txBody>
          <a:bodyPr>
            <a:normAutofit/>
          </a:bodyPr>
          <a:lstStyle/>
          <a:p>
            <a:r>
              <a:rPr lang="ru-RU" dirty="0"/>
              <a:t>У  2010  </a:t>
            </a:r>
            <a:r>
              <a:rPr lang="ru-RU" dirty="0" err="1"/>
              <a:t>році</a:t>
            </a:r>
            <a:r>
              <a:rPr lang="ru-RU" dirty="0"/>
              <a:t>  Б.  Д.  </a:t>
            </a:r>
            <a:r>
              <a:rPr lang="ru-RU" dirty="0" err="1"/>
              <a:t>Гаврилишиним</a:t>
            </a:r>
            <a:r>
              <a:rPr lang="ru-RU" dirty="0"/>
              <a:t>  </a:t>
            </a:r>
            <a:r>
              <a:rPr lang="ru-RU" dirty="0" err="1"/>
              <a:t>було</a:t>
            </a:r>
            <a:r>
              <a:rPr lang="ru-RU" dirty="0"/>
              <a:t>  засновано  </a:t>
            </a:r>
            <a:r>
              <a:rPr lang="ru-RU" dirty="0" err="1"/>
              <a:t>Благодійний</a:t>
            </a:r>
            <a:r>
              <a:rPr lang="ru-RU" dirty="0"/>
              <a:t>  Фонд  «Богдана  </a:t>
            </a:r>
            <a:r>
              <a:rPr lang="ru-RU" dirty="0" err="1"/>
              <a:t>Гаврилишина</a:t>
            </a:r>
            <a:r>
              <a:rPr lang="ru-RU" dirty="0"/>
              <a:t>»,</a:t>
            </a:r>
            <a:br>
              <a:rPr lang="ru-RU" dirty="0"/>
            </a:br>
            <a:r>
              <a:rPr lang="ru-RU" dirty="0" err="1"/>
              <a:t>місією</a:t>
            </a:r>
            <a:r>
              <a:rPr lang="ru-RU" dirty="0"/>
              <a:t>  </a:t>
            </a:r>
            <a:r>
              <a:rPr lang="ru-RU" dirty="0" err="1"/>
              <a:t>якого</a:t>
            </a:r>
            <a:r>
              <a:rPr lang="ru-RU" dirty="0"/>
              <a:t>  стала  </a:t>
            </a:r>
            <a:r>
              <a:rPr lang="ru-RU" dirty="0" err="1"/>
              <a:t>підготовка</a:t>
            </a:r>
            <a:r>
              <a:rPr lang="ru-RU" dirty="0"/>
              <a:t>  </a:t>
            </a:r>
            <a:r>
              <a:rPr lang="ru-RU" dirty="0" err="1"/>
              <a:t>нової</a:t>
            </a:r>
            <a:r>
              <a:rPr lang="ru-RU" dirty="0"/>
              <a:t>  </a:t>
            </a:r>
            <a:r>
              <a:rPr lang="ru-RU" dirty="0" err="1"/>
              <a:t>генерації</a:t>
            </a:r>
            <a:r>
              <a:rPr lang="ru-RU" dirty="0"/>
              <a:t>  </a:t>
            </a:r>
            <a:r>
              <a:rPr lang="ru-RU" dirty="0" err="1"/>
              <a:t>молодих</a:t>
            </a:r>
            <a:r>
              <a:rPr lang="ru-RU" dirty="0"/>
              <a:t>  </a:t>
            </a:r>
            <a:r>
              <a:rPr lang="ru-RU" dirty="0" err="1"/>
              <a:t>українців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49A06B-6B04-47CC-9CA2-F92FE8BBE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091C66-3A97-4155-9AD0-9A094D9C2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284" y="2585309"/>
            <a:ext cx="6452853" cy="31560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49160A-770A-477E-B86E-A73F0889E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662" y="1758647"/>
            <a:ext cx="3604469" cy="480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5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7B49-3308-41B2-963D-374213D4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877" y="2751992"/>
            <a:ext cx="8825556" cy="1820008"/>
          </a:xfrm>
        </p:spPr>
        <p:txBody>
          <a:bodyPr/>
          <a:lstStyle/>
          <a:p>
            <a:pPr algn="ctr"/>
            <a:r>
              <a:rPr lang="uk-UA" dirty="0"/>
              <a:t>Дякую за увагу!!!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105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42</TotalTime>
  <Words>246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MS Shell Dlg 2</vt:lpstr>
      <vt:lpstr>Wingdings</vt:lpstr>
      <vt:lpstr>Wingdings 3</vt:lpstr>
      <vt:lpstr>Мэдисон</vt:lpstr>
      <vt:lpstr>19 жовтня – День вшанування пам’яті видатного українця Богдана Дмитровича Гаврилишина </vt:lpstr>
      <vt:lpstr>Богдан  Гаврилишин  народився  19 жовтня[4] 1926  року  в  містечку  Коропець, Бучацького повіту,  Тернопільського воєводства Польської Республіки. Під  час  Другої  світової  війни  у  1944 року Гаврилишина вивозять до Третього Рейху. Після 1945  року  він  перебуває  у  таборі  для переміщених  осіб,  а  1947  року  виїжджає  до Канади.</vt:lpstr>
      <vt:lpstr>З 1988 року працює на громадських засадах в Україні. З моменту  здобуття  Україною  незалежності Б.  Д.  Гаврилишин  виступає  радником  декількох Президентів України, прем'єр-міністрів, голів Верховної Ради.</vt:lpstr>
      <vt:lpstr>Член Пласту — Національної скаутської організації України  від  1937  року,  належить  до  куреня Лісові  Чорти  від  1946  року.  У  2006—2008  роках  —  голова  Крайової  пластової  ради  — законодавчого органу Пласту.</vt:lpstr>
      <vt:lpstr>У  2010  році  Б.  Д.  Гаврилишиним  було  засновано  Благодійний  Фонд  «Богдана  Гаврилишина», місією  якого  стала  підготовка  нової  генерації  молодих  українців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Гаврилишин Богдан Дмитрович</dc:title>
  <dc:creator>alyonamay1996@gmail.com</dc:creator>
  <cp:lastModifiedBy>alyonamay1996@gmail.com</cp:lastModifiedBy>
  <cp:revision>2</cp:revision>
  <dcterms:created xsi:type="dcterms:W3CDTF">2021-10-16T19:47:39Z</dcterms:created>
  <dcterms:modified xsi:type="dcterms:W3CDTF">2021-10-18T06:00:28Z</dcterms:modified>
</cp:coreProperties>
</file>